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8" r:id="rId1"/>
  </p:sldMasterIdLst>
  <p:sldIdLst>
    <p:sldId id="256" r:id="rId2"/>
    <p:sldId id="257" r:id="rId3"/>
    <p:sldId id="258" r:id="rId4"/>
    <p:sldId id="276" r:id="rId5"/>
    <p:sldId id="277" r:id="rId6"/>
    <p:sldId id="278" r:id="rId7"/>
    <p:sldId id="279" r:id="rId8"/>
    <p:sldId id="280" r:id="rId9"/>
    <p:sldId id="344" r:id="rId10"/>
    <p:sldId id="345" r:id="rId11"/>
    <p:sldId id="346" r:id="rId12"/>
    <p:sldId id="347" r:id="rId13"/>
    <p:sldId id="348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8" r:id="rId38"/>
    <p:sldId id="301" r:id="rId39"/>
    <p:sldId id="302" r:id="rId40"/>
    <p:sldId id="300" r:id="rId41"/>
    <p:sldId id="303" r:id="rId42"/>
    <p:sldId id="304" r:id="rId43"/>
    <p:sldId id="305" r:id="rId44"/>
    <p:sldId id="326" r:id="rId45"/>
    <p:sldId id="341" r:id="rId46"/>
    <p:sldId id="342" r:id="rId47"/>
    <p:sldId id="343" r:id="rId48"/>
    <p:sldId id="328" r:id="rId49"/>
    <p:sldId id="329" r:id="rId50"/>
    <p:sldId id="313" r:id="rId51"/>
    <p:sldId id="314" r:id="rId52"/>
    <p:sldId id="315" r:id="rId53"/>
    <p:sldId id="316" r:id="rId54"/>
    <p:sldId id="317" r:id="rId55"/>
    <p:sldId id="319" r:id="rId56"/>
    <p:sldId id="320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297" r:id="rId69"/>
    <p:sldId id="275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5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44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1822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4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2481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32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2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8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1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5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0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4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0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6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3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css_boxdemo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box_w_h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gin-bottom.ht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rgin-left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margin-right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rgin-top.ht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rgin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padding-bottom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padding-left.ht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padding-right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padding-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padding.htm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eight%20property.ht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outline-color.ht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outline-offset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outline-style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online-width.ht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outline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list-style-type.ht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x-height.htm" TargetMode="External"/><Relationship Id="rId2" Type="http://schemas.openxmlformats.org/officeDocument/2006/relationships/hyperlink" Target="http://www.w3schools.com/cssref/pr_dim_heigh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list-style-image.ht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list-style-position.ht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list-styl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Table%20Properties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Table%20Properties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Table%20Properties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Table%20Properties.html" TargetMode="External"/><Relationship Id="rId2" Type="http://schemas.openxmlformats.org/officeDocument/2006/relationships/hyperlink" Target="display_none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Table%20Properties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Table%20Propertie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x-width.htm" TargetMode="External"/><Relationship Id="rId2" Type="http://schemas.openxmlformats.org/officeDocument/2006/relationships/hyperlink" Target="http://www.w3schools.com/cssref/pr_dim_width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Table%20Properties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tb_border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border_collapse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_textalign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v_textalign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tb_padding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tb_color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column-width.htm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column-count.ht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dim_height.asp" TargetMode="External"/><Relationship Id="rId2" Type="http://schemas.openxmlformats.org/officeDocument/2006/relationships/hyperlink" Target="http://www.w3schools.com/cssref/pr_dim_max-height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min-height.htm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columns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column-gap.htm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column-fill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column-rule-color.ht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column-rule-style.htm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column-rule-width.htm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column-rule.html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dim_width.asp" TargetMode="External"/><Relationship Id="rId2" Type="http://schemas.openxmlformats.org/officeDocument/2006/relationships/hyperlink" Target="http://www.w3schools.com/cssref/pr_dim_max-width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in-width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dim_max-width.asp" TargetMode="External"/><Relationship Id="rId2" Type="http://schemas.openxmlformats.org/officeDocument/2006/relationships/hyperlink" Target="http://www.w3schools.com/cssref/pr_dim_min-width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width.ht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 Properties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3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714500"/>
            <a:ext cx="53149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2"/>
          <p:cNvSpPr>
            <a:spLocks noGrp="1" noChangeArrowheads="1"/>
          </p:cNvSpPr>
          <p:nvPr>
            <p:ph type="title"/>
          </p:nvPr>
        </p:nvSpPr>
        <p:spPr>
          <a:xfrm>
            <a:off x="1485900" y="1123950"/>
            <a:ext cx="4286250" cy="461665"/>
          </a:xfrm>
          <a:noFill/>
        </p:spPr>
        <p:txBody>
          <a:bodyPr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CSS: Box Model </a:t>
            </a:r>
            <a:r>
              <a:rPr lang="en-US" sz="1350" dirty="0">
                <a:latin typeface="Bookman Old Style" panose="02050604050505020204" pitchFamily="18" charset="0"/>
              </a:rPr>
              <a:t>(</a:t>
            </a:r>
            <a:r>
              <a:rPr lang="en-US" sz="1350" dirty="0" err="1">
                <a:latin typeface="Bookman Old Style" panose="02050604050505020204" pitchFamily="18" charset="0"/>
              </a:rPr>
              <a:t>contd</a:t>
            </a:r>
            <a:r>
              <a:rPr lang="en-US" sz="1350" dirty="0">
                <a:latin typeface="Bookman Old Style" panose="02050604050505020204" pitchFamily="18" charset="0"/>
              </a:rPr>
              <a:t>…)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143001" y="707209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350"/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143001" y="878659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300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 noChangeArrowheads="1"/>
          </p:cNvSpPr>
          <p:nvPr>
            <p:ph type="title"/>
          </p:nvPr>
        </p:nvSpPr>
        <p:spPr>
          <a:xfrm>
            <a:off x="1485900" y="1123950"/>
            <a:ext cx="4286250" cy="461665"/>
          </a:xfrm>
          <a:noFill/>
        </p:spPr>
        <p:txBody>
          <a:bodyPr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CSS: Box Model </a:t>
            </a:r>
            <a:r>
              <a:rPr lang="en-US" sz="1350" dirty="0">
                <a:latin typeface="Bookman Old Style" panose="02050604050505020204" pitchFamily="18" charset="0"/>
              </a:rPr>
              <a:t>(</a:t>
            </a:r>
            <a:r>
              <a:rPr lang="en-US" sz="1350" dirty="0" err="1">
                <a:latin typeface="Bookman Old Style" panose="02050604050505020204" pitchFamily="18" charset="0"/>
              </a:rPr>
              <a:t>contd</a:t>
            </a:r>
            <a:r>
              <a:rPr lang="en-US" sz="1350" dirty="0">
                <a:latin typeface="Bookman Old Style" panose="02050604050505020204" pitchFamily="18" charset="0"/>
              </a:rPr>
              <a:t>…)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1143001" y="707209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350"/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1143001" y="878659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350"/>
          </a:p>
        </p:txBody>
      </p:sp>
      <p:sp>
        <p:nvSpPr>
          <p:cNvPr id="17413" name="Rectangle 3"/>
          <p:cNvSpPr txBox="1">
            <a:spLocks noChangeArrowheads="1"/>
          </p:cNvSpPr>
          <p:nvPr/>
        </p:nvSpPr>
        <p:spPr bwMode="auto">
          <a:xfrm>
            <a:off x="1428750" y="1638300"/>
            <a:ext cx="6400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sz="1800" dirty="0">
                <a:latin typeface="Bookman Old Style" panose="02050604050505020204" pitchFamily="18" charset="0"/>
                <a:hlinkClick r:id="rId2" action="ppaction://hlinkfile"/>
              </a:rPr>
              <a:t>css_boxdemo.html</a:t>
            </a:r>
            <a:endParaRPr lang="en-US" sz="1800" dirty="0">
              <a:latin typeface="Bookman Old Style" panose="02050604050505020204" pitchFamily="18" charset="0"/>
            </a:endParaRPr>
          </a:p>
          <a:p>
            <a:pPr algn="just"/>
            <a:endParaRPr lang="en-US" sz="1800" dirty="0">
              <a:latin typeface="Bookman Old Style" panose="02050604050505020204" pitchFamily="18" charset="0"/>
            </a:endParaRPr>
          </a:p>
          <a:p>
            <a:pPr algn="just"/>
            <a:r>
              <a:rPr lang="en-US" sz="1800" b="1" dirty="0">
                <a:latin typeface="Bookman Old Style" panose="02050604050505020204" pitchFamily="18" charset="0"/>
              </a:rPr>
              <a:t>Width and Height of an Element</a:t>
            </a:r>
          </a:p>
          <a:p>
            <a:pPr algn="just"/>
            <a:endParaRPr lang="en-US" sz="1800" dirty="0">
              <a:latin typeface="Bookman Old Style" panose="02050604050505020204" pitchFamily="18" charset="0"/>
            </a:endParaRPr>
          </a:p>
          <a:p>
            <a:pPr algn="just"/>
            <a:r>
              <a:rPr lang="en-US" sz="1800" dirty="0">
                <a:latin typeface="Bookman Old Style" panose="02050604050505020204" pitchFamily="18" charset="0"/>
              </a:rPr>
              <a:t>In order to set the width and height of an element correctly in all browsers, you need to know how the box model works.</a:t>
            </a:r>
          </a:p>
          <a:p>
            <a:pPr algn="just"/>
            <a:endParaRPr lang="en-US" sz="1800" dirty="0">
              <a:latin typeface="Bookman Old Style" panose="02050604050505020204" pitchFamily="18" charset="0"/>
            </a:endParaRPr>
          </a:p>
          <a:p>
            <a:pPr algn="just"/>
            <a:r>
              <a:rPr lang="en-US" sz="1800" b="1" dirty="0">
                <a:latin typeface="Bookman Old Style" panose="02050604050505020204" pitchFamily="18" charset="0"/>
              </a:rPr>
              <a:t>Important:</a:t>
            </a:r>
            <a:r>
              <a:rPr lang="en-US" sz="1800" dirty="0">
                <a:latin typeface="Bookman Old Style" panose="02050604050505020204" pitchFamily="18" charset="0"/>
              </a:rPr>
              <a:t> When you set the width and height properties of an element with CSS, you just set the width and height of the </a:t>
            </a:r>
            <a:r>
              <a:rPr lang="en-US" sz="1800" b="1" dirty="0">
                <a:latin typeface="Bookman Old Style" panose="02050604050505020204" pitchFamily="18" charset="0"/>
              </a:rPr>
              <a:t>content area</a:t>
            </a:r>
            <a:r>
              <a:rPr lang="en-US" sz="1800" dirty="0">
                <a:latin typeface="Bookman Old Style" panose="02050604050505020204" pitchFamily="18" charset="0"/>
              </a:rPr>
              <a:t>. To calculate the full size of an element, you must also add padding, borders and margins.</a:t>
            </a:r>
          </a:p>
          <a:p>
            <a:pPr algn="just"/>
            <a:endParaRPr lang="en-US" sz="1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40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2"/>
          <p:cNvSpPr>
            <a:spLocks noGrp="1" noChangeArrowheads="1"/>
          </p:cNvSpPr>
          <p:nvPr>
            <p:ph type="title"/>
          </p:nvPr>
        </p:nvSpPr>
        <p:spPr>
          <a:xfrm>
            <a:off x="1485900" y="1123950"/>
            <a:ext cx="4286250" cy="461665"/>
          </a:xfrm>
          <a:noFill/>
        </p:spPr>
        <p:txBody>
          <a:bodyPr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CSS: Box Model </a:t>
            </a:r>
            <a:r>
              <a:rPr lang="en-US" sz="1350" dirty="0">
                <a:latin typeface="Bookman Old Style" panose="02050604050505020204" pitchFamily="18" charset="0"/>
              </a:rPr>
              <a:t>(</a:t>
            </a:r>
            <a:r>
              <a:rPr lang="en-US" sz="1350" dirty="0" err="1">
                <a:latin typeface="Bookman Old Style" panose="02050604050505020204" pitchFamily="18" charset="0"/>
              </a:rPr>
              <a:t>contd</a:t>
            </a:r>
            <a:r>
              <a:rPr lang="en-US" sz="1350" dirty="0">
                <a:latin typeface="Bookman Old Style" panose="02050604050505020204" pitchFamily="18" charset="0"/>
              </a:rPr>
              <a:t>…)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143001" y="707209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350"/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1143001" y="878659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35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428750" y="1638300"/>
            <a:ext cx="6400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1800" dirty="0">
                <a:latin typeface="Bookman Old Style" panose="02050604050505020204" pitchFamily="18" charset="0"/>
              </a:rPr>
              <a:t>Let's style a &lt;div&gt; element to have a total width of 350px:</a:t>
            </a:r>
          </a:p>
          <a:p>
            <a:pPr algn="just">
              <a:defRPr/>
            </a:pPr>
            <a:endParaRPr lang="en-US" sz="1800" dirty="0">
              <a:latin typeface="Bookman Old Style" panose="02050604050505020204" pitchFamily="18" charset="0"/>
            </a:endParaRPr>
          </a:p>
          <a:p>
            <a:pPr marL="0" indent="0">
              <a:buNone/>
              <a:defRPr/>
            </a:pPr>
            <a:r>
              <a:rPr lang="en-US" sz="1800" dirty="0"/>
              <a:t>div </a:t>
            </a:r>
          </a:p>
          <a:p>
            <a:pPr marL="0" indent="0">
              <a:buNone/>
              <a:defRPr/>
            </a:pPr>
            <a:r>
              <a:rPr lang="en-US" sz="1800" dirty="0"/>
              <a:t>{</a:t>
            </a:r>
            <a:br>
              <a:rPr lang="en-US" sz="1800" dirty="0"/>
            </a:br>
            <a:r>
              <a:rPr lang="en-US" sz="1800" dirty="0"/>
              <a:t>    width: 320px;</a:t>
            </a:r>
            <a:br>
              <a:rPr lang="en-US" sz="1800" dirty="0"/>
            </a:br>
            <a:r>
              <a:rPr lang="en-US" sz="1800" dirty="0"/>
              <a:t>    padding: 10px;</a:t>
            </a:r>
            <a:br>
              <a:rPr lang="en-US" sz="1800" dirty="0"/>
            </a:br>
            <a:r>
              <a:rPr lang="en-US" sz="1800" dirty="0"/>
              <a:t>    border: 5px solid gray;</a:t>
            </a:r>
            <a:br>
              <a:rPr lang="en-US" sz="1800" dirty="0"/>
            </a:br>
            <a:r>
              <a:rPr lang="en-US" sz="1800" dirty="0"/>
              <a:t>    margin: 0; </a:t>
            </a:r>
            <a:br>
              <a:rPr lang="en-US" sz="1800" dirty="0"/>
            </a:br>
            <a:r>
              <a:rPr lang="en-US" sz="1800" dirty="0"/>
              <a:t>}</a:t>
            </a:r>
          </a:p>
          <a:p>
            <a:pPr marL="0" indent="0">
              <a:buNone/>
              <a:defRPr/>
            </a:pPr>
            <a:endParaRPr lang="en-US" sz="1800" dirty="0">
              <a:latin typeface="Bookman Old Style" panose="02050604050505020204" pitchFamily="18" charset="0"/>
            </a:endParaRPr>
          </a:p>
          <a:p>
            <a:pPr marL="0" indent="0">
              <a:buNone/>
              <a:defRPr/>
            </a:pPr>
            <a:r>
              <a:rPr lang="en-US" sz="1800" dirty="0">
                <a:latin typeface="Bookman Old Style" panose="02050604050505020204" pitchFamily="18" charset="0"/>
                <a:hlinkClick r:id="rId2" action="ppaction://hlinkfile"/>
              </a:rPr>
              <a:t>box_w_h.html</a:t>
            </a:r>
            <a:endParaRPr lang="en-US" sz="1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0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 noChangeArrowheads="1"/>
          </p:cNvSpPr>
          <p:nvPr>
            <p:ph type="title"/>
          </p:nvPr>
        </p:nvSpPr>
        <p:spPr>
          <a:xfrm>
            <a:off x="1485900" y="1123950"/>
            <a:ext cx="4286250" cy="461665"/>
          </a:xfrm>
          <a:noFill/>
        </p:spPr>
        <p:txBody>
          <a:bodyPr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CSS: Box Model </a:t>
            </a:r>
            <a:r>
              <a:rPr lang="en-US" sz="1350" dirty="0">
                <a:latin typeface="Bookman Old Style" panose="02050604050505020204" pitchFamily="18" charset="0"/>
              </a:rPr>
              <a:t>(</a:t>
            </a:r>
            <a:r>
              <a:rPr lang="en-US" sz="1350" dirty="0" err="1">
                <a:latin typeface="Bookman Old Style" panose="02050604050505020204" pitchFamily="18" charset="0"/>
              </a:rPr>
              <a:t>contd</a:t>
            </a:r>
            <a:r>
              <a:rPr lang="en-US" sz="1350" dirty="0">
                <a:latin typeface="Bookman Old Style" panose="02050604050505020204" pitchFamily="18" charset="0"/>
              </a:rPr>
              <a:t>…)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1143001" y="707209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350"/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1143001" y="878659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350"/>
          </a:p>
        </p:txBody>
      </p:sp>
      <p:sp>
        <p:nvSpPr>
          <p:cNvPr id="19461" name="Rectangle 3"/>
          <p:cNvSpPr txBox="1">
            <a:spLocks noChangeArrowheads="1"/>
          </p:cNvSpPr>
          <p:nvPr/>
        </p:nvSpPr>
        <p:spPr bwMode="auto">
          <a:xfrm>
            <a:off x="1428750" y="1638300"/>
            <a:ext cx="6400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725" dirty="0">
                <a:latin typeface="Bookman Old Style" panose="02050604050505020204" pitchFamily="18" charset="0"/>
              </a:rPr>
              <a:t>Let's do the math:</a:t>
            </a:r>
            <a:br>
              <a:rPr lang="en-US" sz="1725" dirty="0">
                <a:latin typeface="Bookman Old Style" panose="02050604050505020204" pitchFamily="18" charset="0"/>
              </a:rPr>
            </a:br>
            <a:r>
              <a:rPr lang="en-US" sz="1725" dirty="0">
                <a:latin typeface="Bookman Old Style" panose="02050604050505020204" pitchFamily="18" charset="0"/>
              </a:rPr>
              <a:t>320px (width)</a:t>
            </a:r>
            <a:br>
              <a:rPr lang="en-US" sz="1725" dirty="0">
                <a:latin typeface="Bookman Old Style" panose="02050604050505020204" pitchFamily="18" charset="0"/>
              </a:rPr>
            </a:br>
            <a:r>
              <a:rPr lang="en-US" sz="1725" dirty="0">
                <a:latin typeface="Bookman Old Style" panose="02050604050505020204" pitchFamily="18" charset="0"/>
              </a:rPr>
              <a:t>+ 20px (left + right padding)</a:t>
            </a:r>
            <a:br>
              <a:rPr lang="en-US" sz="1725" dirty="0">
                <a:latin typeface="Bookman Old Style" panose="02050604050505020204" pitchFamily="18" charset="0"/>
              </a:rPr>
            </a:br>
            <a:r>
              <a:rPr lang="en-US" sz="1725" dirty="0">
                <a:latin typeface="Bookman Old Style" panose="02050604050505020204" pitchFamily="18" charset="0"/>
              </a:rPr>
              <a:t>+ 10px (left + right border)</a:t>
            </a:r>
            <a:br>
              <a:rPr lang="en-US" sz="1725" dirty="0">
                <a:latin typeface="Bookman Old Style" panose="02050604050505020204" pitchFamily="18" charset="0"/>
              </a:rPr>
            </a:br>
            <a:r>
              <a:rPr lang="en-US" sz="1725" dirty="0">
                <a:latin typeface="Bookman Old Style" panose="02050604050505020204" pitchFamily="18" charset="0"/>
              </a:rPr>
              <a:t>+ 0px (left + right margin)</a:t>
            </a:r>
            <a:br>
              <a:rPr lang="en-US" sz="1725" dirty="0">
                <a:latin typeface="Bookman Old Style" panose="02050604050505020204" pitchFamily="18" charset="0"/>
              </a:rPr>
            </a:br>
            <a:r>
              <a:rPr lang="en-US" sz="1725" dirty="0">
                <a:latin typeface="Bookman Old Style" panose="02050604050505020204" pitchFamily="18" charset="0"/>
              </a:rPr>
              <a:t>= 350px</a:t>
            </a:r>
          </a:p>
          <a:p>
            <a:pPr algn="just"/>
            <a:r>
              <a:rPr lang="en-US" sz="1725" b="1" dirty="0">
                <a:latin typeface="Bookman Old Style" panose="02050604050505020204" pitchFamily="18" charset="0"/>
              </a:rPr>
              <a:t>The total width of an element should be calculated like this:</a:t>
            </a:r>
          </a:p>
          <a:p>
            <a:pPr algn="just"/>
            <a:endParaRPr lang="en-US" sz="1725" b="1" dirty="0">
              <a:latin typeface="Bookman Old Style" panose="02050604050505020204" pitchFamily="18" charset="0"/>
            </a:endParaRPr>
          </a:p>
          <a:p>
            <a:pPr lvl="1" algn="just"/>
            <a:r>
              <a:rPr lang="en-US" sz="1425" dirty="0">
                <a:latin typeface="Bookman Old Style" panose="02050604050505020204" pitchFamily="18" charset="0"/>
              </a:rPr>
              <a:t>Total element width = width + left padding + right padding + left border + right border + left margin + right margin</a:t>
            </a:r>
          </a:p>
          <a:p>
            <a:pPr algn="just"/>
            <a:r>
              <a:rPr lang="en-US" sz="1725" b="1" dirty="0">
                <a:latin typeface="Bookman Old Style" panose="02050604050505020204" pitchFamily="18" charset="0"/>
              </a:rPr>
              <a:t>The total height of an element should be calculated like this:</a:t>
            </a:r>
          </a:p>
          <a:p>
            <a:pPr algn="just"/>
            <a:endParaRPr lang="en-US" sz="1725" b="1" dirty="0">
              <a:latin typeface="Bookman Old Style" panose="02050604050505020204" pitchFamily="18" charset="0"/>
            </a:endParaRPr>
          </a:p>
          <a:p>
            <a:pPr lvl="1" algn="just"/>
            <a:r>
              <a:rPr lang="en-US" sz="1425" dirty="0">
                <a:latin typeface="Bookman Old Style" panose="02050604050505020204" pitchFamily="18" charset="0"/>
              </a:rPr>
              <a:t>Total element height = height + top padding + bottom padding + top border + bottom border + top margin + bottom margin</a:t>
            </a:r>
          </a:p>
          <a:p>
            <a:pPr algn="just"/>
            <a:endParaRPr lang="en-US" sz="1725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34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454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Margins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The margin clears an area around an element (</a:t>
            </a:r>
            <a:r>
              <a:rPr lang="en-US" sz="1800" b="1" dirty="0"/>
              <a:t>outside the border</a:t>
            </a:r>
            <a:r>
              <a:rPr lang="en-US" sz="1800" dirty="0"/>
              <a:t>). The margin does not have a background color, and is completely transparent.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List of dimension properties are as follows:</a:t>
            </a:r>
          </a:p>
          <a:p>
            <a:pPr algn="just"/>
            <a:r>
              <a:rPr lang="en-US" sz="1800" dirty="0"/>
              <a:t>margin-bottom</a:t>
            </a:r>
          </a:p>
          <a:p>
            <a:pPr algn="just"/>
            <a:r>
              <a:rPr lang="en-US" sz="1800" dirty="0"/>
              <a:t>margin-top</a:t>
            </a:r>
          </a:p>
          <a:p>
            <a:pPr algn="just"/>
            <a:r>
              <a:rPr lang="en-US" sz="1800" dirty="0"/>
              <a:t>margin-left</a:t>
            </a:r>
          </a:p>
          <a:p>
            <a:pPr algn="just"/>
            <a:r>
              <a:rPr lang="en-US" sz="1800"/>
              <a:t>margin-right</a:t>
            </a:r>
            <a:endParaRPr lang="en-US" sz="1800" dirty="0"/>
          </a:p>
          <a:p>
            <a:pPr algn="just"/>
            <a:r>
              <a:rPr lang="en-US" sz="1800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8412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margin-bottom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margin-bottom property sets the bottom margin of an element.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728" t="25326" r="30036" b="21315"/>
          <a:stretch/>
        </p:blipFill>
        <p:spPr>
          <a:xfrm>
            <a:off x="1862920" y="2382388"/>
            <a:ext cx="6089772" cy="349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6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margin-left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margin-left property sets the left margin of an element.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728" t="19916" r="32028" b="26726"/>
          <a:stretch/>
        </p:blipFill>
        <p:spPr>
          <a:xfrm>
            <a:off x="1883391" y="2282964"/>
            <a:ext cx="5789489" cy="34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2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margin-right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margin-right property sets the right margin of an element.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623" t="20102" r="31504" b="27286"/>
          <a:stretch/>
        </p:blipFill>
        <p:spPr>
          <a:xfrm>
            <a:off x="1617260" y="2454039"/>
            <a:ext cx="6059606" cy="35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7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margin-top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margin-top property sets the top margin of an element.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623" t="20290" r="31714" b="26352"/>
          <a:stretch/>
        </p:blipFill>
        <p:spPr>
          <a:xfrm>
            <a:off x="1688911" y="2282964"/>
            <a:ext cx="6110785" cy="36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1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margin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margin shorthand property sets all the margin properties in one declaration. This property can have from one to four values.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308" t="24580" r="55839" b="19264"/>
          <a:stretch/>
        </p:blipFill>
        <p:spPr>
          <a:xfrm>
            <a:off x="3091218" y="2206195"/>
            <a:ext cx="3152633" cy="370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454" y="1200150"/>
            <a:ext cx="7442947" cy="75639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Dimension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List of dimension properties are as follows:</a:t>
            </a:r>
          </a:p>
          <a:p>
            <a:r>
              <a:rPr lang="en-US" sz="1800" dirty="0"/>
              <a:t>height</a:t>
            </a:r>
          </a:p>
          <a:p>
            <a:r>
              <a:rPr lang="en-US" sz="1800" dirty="0"/>
              <a:t>max-height</a:t>
            </a:r>
          </a:p>
          <a:p>
            <a:r>
              <a:rPr lang="en-US" sz="1800" dirty="0"/>
              <a:t>max-width</a:t>
            </a:r>
          </a:p>
          <a:p>
            <a:r>
              <a:rPr lang="en-US" sz="1800" dirty="0"/>
              <a:t>min-height</a:t>
            </a:r>
          </a:p>
          <a:p>
            <a:r>
              <a:rPr lang="en-US" sz="1800" dirty="0"/>
              <a:t>min-width</a:t>
            </a:r>
          </a:p>
          <a:p>
            <a:r>
              <a:rPr lang="en-US" sz="1800" dirty="0"/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41060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margin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518" t="23088" r="34441" b="23181"/>
          <a:stretch/>
        </p:blipFill>
        <p:spPr>
          <a:xfrm>
            <a:off x="1260663" y="1686351"/>
            <a:ext cx="6641391" cy="41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454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Padding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500" dirty="0"/>
              <a:t>The padding clears an area around the content (inside the border) of an element. The padding is affected by the background color of the element.</a:t>
            </a:r>
          </a:p>
          <a:p>
            <a:pPr algn="just"/>
            <a:r>
              <a:rPr lang="en-US" sz="1500" dirty="0"/>
              <a:t>The top, right, bottom, and left padding can be changed independently using separate properties. A shorthand padding property can also be used, to change all paddings at once.</a:t>
            </a:r>
          </a:p>
          <a:p>
            <a:pPr algn="just"/>
            <a:endParaRPr lang="en-US" sz="1500" dirty="0"/>
          </a:p>
          <a:p>
            <a:r>
              <a:rPr lang="en-US" sz="1650" dirty="0"/>
              <a:t>List of padding properties are as follows:</a:t>
            </a:r>
          </a:p>
          <a:p>
            <a:pPr lvl="1"/>
            <a:r>
              <a:rPr lang="en-US" sz="1500" dirty="0"/>
              <a:t>padding-bottom</a:t>
            </a:r>
          </a:p>
          <a:p>
            <a:pPr lvl="1"/>
            <a:r>
              <a:rPr lang="en-US" sz="1500" dirty="0"/>
              <a:t>padding-left</a:t>
            </a:r>
          </a:p>
          <a:p>
            <a:pPr lvl="1"/>
            <a:r>
              <a:rPr lang="en-US" sz="1500" dirty="0"/>
              <a:t>padding-right</a:t>
            </a:r>
          </a:p>
          <a:p>
            <a:pPr lvl="1"/>
            <a:r>
              <a:rPr lang="en-US" sz="1500" dirty="0"/>
              <a:t>padding-top</a:t>
            </a:r>
          </a:p>
          <a:p>
            <a:pPr lvl="1"/>
            <a:r>
              <a:rPr lang="en-US" sz="1500" dirty="0"/>
              <a:t>padding</a:t>
            </a:r>
          </a:p>
          <a:p>
            <a:pPr algn="just"/>
            <a:endParaRPr lang="en-US" sz="1650" dirty="0"/>
          </a:p>
          <a:p>
            <a:pPr marL="0" indent="0" algn="just">
              <a:buNone/>
            </a:pPr>
            <a:endParaRPr lang="en-US" sz="1650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24" y="3852582"/>
            <a:ext cx="3275076" cy="214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86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padding-bottom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padding-bottom property sets the bottom padding (space) of an element.</a:t>
            </a:r>
          </a:p>
          <a:p>
            <a:pPr algn="just"/>
            <a:r>
              <a:rPr lang="en-US" sz="1500" dirty="0"/>
              <a:t>Note: Negative values are not allowed.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27" t="29412" r="29675" b="22977"/>
          <a:stretch/>
        </p:blipFill>
        <p:spPr>
          <a:xfrm>
            <a:off x="2905452" y="2622176"/>
            <a:ext cx="6238549" cy="31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padding-left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padding-left property sets the left padding (space) of an element.</a:t>
            </a:r>
          </a:p>
          <a:p>
            <a:pPr algn="just"/>
            <a:r>
              <a:rPr lang="en-US" sz="1500" dirty="0"/>
              <a:t>Note: Negative values are not allowed.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134" t="19669" r="32361" b="32537"/>
          <a:stretch/>
        </p:blipFill>
        <p:spPr>
          <a:xfrm>
            <a:off x="2706221" y="2548630"/>
            <a:ext cx="6136902" cy="33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padding-right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padding-right property sets the right padding (space) of an element.</a:t>
            </a:r>
          </a:p>
          <a:p>
            <a:pPr algn="just"/>
            <a:r>
              <a:rPr lang="en-US" sz="1500" dirty="0"/>
              <a:t>Note: Negative values are </a:t>
            </a:r>
            <a:r>
              <a:rPr lang="en-US" sz="1500" b="1" dirty="0"/>
              <a:t>not</a:t>
            </a:r>
            <a:r>
              <a:rPr lang="en-US" sz="1500" dirty="0"/>
              <a:t> allowed.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514" t="36397" r="31742" b="15441"/>
          <a:stretch/>
        </p:blipFill>
        <p:spPr>
          <a:xfrm>
            <a:off x="2591920" y="2425513"/>
            <a:ext cx="6000848" cy="32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6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padding-top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r>
              <a:rPr lang="en-US" sz="1500" dirty="0"/>
              <a:t>The padding-top property sets the top padding (space) of an element.</a:t>
            </a:r>
          </a:p>
          <a:p>
            <a:r>
              <a:rPr lang="en-US" sz="1500" b="1" dirty="0"/>
              <a:t>Note:</a:t>
            </a:r>
            <a:r>
              <a:rPr lang="en-US" sz="1500" dirty="0"/>
              <a:t> Negative values are </a:t>
            </a:r>
            <a:r>
              <a:rPr lang="en-US" sz="1500" b="1" dirty="0"/>
              <a:t>not</a:t>
            </a:r>
            <a:r>
              <a:rPr lang="en-US" sz="1500" dirty="0"/>
              <a:t> allowed.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134" t="36948" r="32465" b="16360"/>
          <a:stretch/>
        </p:blipFill>
        <p:spPr>
          <a:xfrm>
            <a:off x="2763371" y="2390215"/>
            <a:ext cx="6206265" cy="32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padding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padding shorthand property sets all the padding properties in one declaration. This property can have from one to four values.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617" t="20588" r="56649" b="22794"/>
          <a:stretch/>
        </p:blipFill>
        <p:spPr>
          <a:xfrm>
            <a:off x="2743199" y="2193550"/>
            <a:ext cx="4457702" cy="373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padding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927" t="20588" r="32568" b="33456"/>
          <a:stretch/>
        </p:blipFill>
        <p:spPr>
          <a:xfrm>
            <a:off x="1260664" y="1613647"/>
            <a:ext cx="6956435" cy="36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454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Outline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algn="just"/>
            <a:r>
              <a:rPr lang="en-US" sz="1650" dirty="0"/>
              <a:t>An outline is a line that is drawn around elements (outside the borders) to make the element "stand out". </a:t>
            </a:r>
          </a:p>
          <a:p>
            <a:pPr algn="just"/>
            <a:r>
              <a:rPr lang="en-US" sz="1650" dirty="0"/>
              <a:t>However, the outline property is different from the border property.</a:t>
            </a:r>
          </a:p>
          <a:p>
            <a:pPr algn="just"/>
            <a:r>
              <a:rPr lang="en-US" sz="1650" dirty="0"/>
              <a:t>The outline is not a part of an element's dimensions; the element's total width and height is not affected by the width of the outline.</a:t>
            </a:r>
          </a:p>
          <a:p>
            <a:pPr marL="0" indent="0" algn="just">
              <a:buNone/>
            </a:pPr>
            <a:endParaRPr lang="en-US" sz="16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824" t="37132" r="41456" b="23530"/>
          <a:stretch/>
        </p:blipFill>
        <p:spPr>
          <a:xfrm>
            <a:off x="2878511" y="3721474"/>
            <a:ext cx="3973607" cy="21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454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Outline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List of Outline properties are as follows:</a:t>
            </a:r>
          </a:p>
          <a:p>
            <a:r>
              <a:rPr lang="en-US" sz="1800" dirty="0"/>
              <a:t>outline-color</a:t>
            </a:r>
          </a:p>
          <a:p>
            <a:r>
              <a:rPr lang="en-US" sz="1800" dirty="0"/>
              <a:t>outline-style</a:t>
            </a:r>
          </a:p>
          <a:p>
            <a:r>
              <a:rPr lang="en-US" sz="1800" dirty="0"/>
              <a:t>outline-width</a:t>
            </a:r>
          </a:p>
          <a:p>
            <a:r>
              <a:rPr lang="en-US" sz="1800" dirty="0"/>
              <a:t>outline-offset</a:t>
            </a:r>
          </a:p>
          <a:p>
            <a:r>
              <a:rPr lang="en-US" sz="1800" dirty="0"/>
              <a:t>outline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292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height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height property sets the height of an element.</a:t>
            </a:r>
          </a:p>
          <a:p>
            <a:pPr algn="just"/>
            <a:r>
              <a:rPr lang="en-US" sz="1500" b="1" dirty="0"/>
              <a:t>Note:</a:t>
            </a:r>
            <a:r>
              <a:rPr lang="en-US" sz="1500" dirty="0"/>
              <a:t> The height property does not include padding, borders, or margins; it sets the height of the area inside the padding, border, and margin of the element!</a:t>
            </a:r>
          </a:p>
          <a:p>
            <a:pPr algn="just"/>
            <a:r>
              <a:rPr lang="en-US" sz="1500" b="1" dirty="0"/>
              <a:t>Note:</a:t>
            </a:r>
            <a:r>
              <a:rPr lang="en-US" sz="1500" dirty="0"/>
              <a:t> The </a:t>
            </a:r>
            <a:r>
              <a:rPr lang="en-US" sz="1500" b="1" i="1" dirty="0"/>
              <a:t>min-height </a:t>
            </a:r>
            <a:r>
              <a:rPr lang="en-US" sz="1500" dirty="0"/>
              <a:t>and </a:t>
            </a:r>
            <a:r>
              <a:rPr lang="en-US" sz="1500" b="1" i="1" dirty="0"/>
              <a:t>max-height </a:t>
            </a:r>
            <a:r>
              <a:rPr lang="en-US" sz="1500" dirty="0"/>
              <a:t>properties override height.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823" t="27022" r="16135" b="19485"/>
          <a:stretch/>
        </p:blipFill>
        <p:spPr>
          <a:xfrm>
            <a:off x="2622177" y="3065929"/>
            <a:ext cx="6521824" cy="29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outline-color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An outline is a line that is drawn around elements (outside the borders) to make the element "stand out".</a:t>
            </a:r>
          </a:p>
          <a:p>
            <a:pPr algn="just"/>
            <a:r>
              <a:rPr lang="en-US" sz="1500" dirty="0"/>
              <a:t>The outline-color property specifies the color of an outline.</a:t>
            </a:r>
          </a:p>
          <a:p>
            <a:pPr algn="just"/>
            <a:r>
              <a:rPr lang="en-US" sz="1500" b="1" dirty="0"/>
              <a:t>Note:</a:t>
            </a:r>
            <a:r>
              <a:rPr lang="en-US" sz="1500" dirty="0"/>
              <a:t> Always declare the outline-style property before the outline-color property. An element must have an outline before you change the color of it.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031" t="22243" r="24507" b="26654"/>
          <a:stretch/>
        </p:blipFill>
        <p:spPr>
          <a:xfrm>
            <a:off x="3096186" y="3361765"/>
            <a:ext cx="5607424" cy="28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outline-offset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outline-offset property adds space between an outline and the edge or border of an element.</a:t>
            </a:r>
          </a:p>
          <a:p>
            <a:pPr algn="just"/>
            <a:r>
              <a:rPr lang="en-US" sz="1500" dirty="0"/>
              <a:t>Outlines differ from borders in two ways:</a:t>
            </a:r>
          </a:p>
          <a:p>
            <a:pPr lvl="1" algn="just"/>
            <a:r>
              <a:rPr lang="en-US" dirty="0"/>
              <a:t>An outline is a line drawn around elements, outside the border edge</a:t>
            </a:r>
          </a:p>
          <a:p>
            <a:pPr lvl="1" algn="just"/>
            <a:r>
              <a:rPr lang="en-US" dirty="0"/>
              <a:t>A outline do not take up space</a:t>
            </a:r>
          </a:p>
          <a:p>
            <a:pPr lvl="1" algn="just"/>
            <a:r>
              <a:rPr lang="en-US" dirty="0"/>
              <a:t>An outline may be non-rectangular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27" t="22243" r="33498" b="36581"/>
          <a:stretch/>
        </p:blipFill>
        <p:spPr>
          <a:xfrm>
            <a:off x="2881032" y="4035799"/>
            <a:ext cx="5082989" cy="242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outline-style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r>
              <a:rPr lang="en-US" sz="1500" dirty="0"/>
              <a:t>An outline is a line that is drawn around elements (outside the borders) to make the element "stand out".</a:t>
            </a:r>
          </a:p>
          <a:p>
            <a:r>
              <a:rPr lang="en-US" sz="1500" dirty="0"/>
              <a:t>The outline-style property specifies the style of an outline.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612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outline-style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endParaRPr lang="en-US" sz="15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9" t="17709" r="31845" b="5206"/>
          <a:stretch>
            <a:fillRect/>
          </a:stretch>
        </p:blipFill>
        <p:spPr bwMode="auto">
          <a:xfrm>
            <a:off x="1153085" y="857250"/>
            <a:ext cx="5926791" cy="510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1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outline-width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r>
              <a:rPr lang="en-US" sz="1500" dirty="0"/>
              <a:t>An outline is a line that is drawn around elements (outside the borders) to make the element "stand out".</a:t>
            </a:r>
          </a:p>
          <a:p>
            <a:r>
              <a:rPr lang="en-US" sz="1500" dirty="0"/>
              <a:t>The outline-width specifies the width of an outline.</a:t>
            </a:r>
          </a:p>
          <a:p>
            <a:r>
              <a:rPr lang="en-US" sz="1500" b="1" dirty="0"/>
              <a:t>Note:</a:t>
            </a:r>
            <a:r>
              <a:rPr lang="en-US" sz="1500" dirty="0"/>
              <a:t> Always declare the outline-style property before the outline-width property. An element must have an outline before you change the width of it.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514" t="21875" r="35979" b="18934"/>
          <a:stretch/>
        </p:blipFill>
        <p:spPr>
          <a:xfrm>
            <a:off x="3259231" y="3262458"/>
            <a:ext cx="5103159" cy="30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5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outline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An outline is a line that is drawn around elements (outside the borders) to make the element "stand out".</a:t>
            </a:r>
          </a:p>
          <a:p>
            <a:pPr algn="just"/>
            <a:r>
              <a:rPr lang="en-US" sz="1500" dirty="0"/>
              <a:t>The outline shorthand property sets all the outline properties in one declaration.</a:t>
            </a:r>
          </a:p>
          <a:p>
            <a:pPr algn="just"/>
            <a:r>
              <a:rPr lang="en-US" sz="1500" dirty="0"/>
              <a:t>The properties that can be set, are (in order): outline-color, outline-style, outline-width.</a:t>
            </a:r>
          </a:p>
          <a:p>
            <a:pPr algn="just"/>
            <a:r>
              <a:rPr lang="en-US" sz="1500" dirty="0"/>
              <a:t>If one of the values above are missing, e.g. "</a:t>
            </a:r>
            <a:r>
              <a:rPr lang="en-US" sz="1500" dirty="0" err="1"/>
              <a:t>outline:solid</a:t>
            </a:r>
            <a:r>
              <a:rPr lang="en-US" sz="1500" dirty="0"/>
              <a:t> #ff0000;", the default value for the missing property will be inserted, if any.</a:t>
            </a:r>
          </a:p>
          <a:p>
            <a:pPr algn="just"/>
            <a:r>
              <a:rPr lang="en-US" sz="1500" b="1" dirty="0"/>
              <a:t>Note:</a:t>
            </a:r>
            <a:r>
              <a:rPr lang="en-US" sz="1500" dirty="0"/>
              <a:t> The outline is not a part of the element's dimensions, therefore the element's width and height properties do not contain the width of the outline.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7309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outline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824" t="23530" r="28951" b="25183"/>
          <a:stretch/>
        </p:blipFill>
        <p:spPr>
          <a:xfrm>
            <a:off x="1260663" y="1613646"/>
            <a:ext cx="7055553" cy="38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454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List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algn="just"/>
            <a:r>
              <a:rPr lang="en-US" sz="1650" dirty="0"/>
              <a:t>The CSS list properties allow you to:</a:t>
            </a:r>
          </a:p>
          <a:p>
            <a:pPr lvl="1" algn="just"/>
            <a:r>
              <a:rPr lang="en-US" sz="1500" dirty="0"/>
              <a:t>Set different list item markers for ordered lists</a:t>
            </a:r>
          </a:p>
          <a:p>
            <a:pPr lvl="1" algn="just"/>
            <a:r>
              <a:rPr lang="en-US" sz="1500" dirty="0"/>
              <a:t>Set different list item markers for unordered lists</a:t>
            </a:r>
          </a:p>
          <a:p>
            <a:pPr lvl="1" algn="just"/>
            <a:r>
              <a:rPr lang="en-US" sz="1500" dirty="0"/>
              <a:t>Set an image as the list item marker</a:t>
            </a:r>
          </a:p>
          <a:p>
            <a:r>
              <a:rPr lang="en-US" sz="1650" dirty="0"/>
              <a:t>List of “List” properties are as follows:</a:t>
            </a:r>
          </a:p>
          <a:p>
            <a:pPr lvl="1"/>
            <a:r>
              <a:rPr lang="en-US" sz="1500" dirty="0"/>
              <a:t>list-style-image</a:t>
            </a:r>
          </a:p>
          <a:p>
            <a:pPr lvl="1"/>
            <a:r>
              <a:rPr lang="en-US" sz="1500" dirty="0"/>
              <a:t>list-style-type</a:t>
            </a:r>
          </a:p>
          <a:p>
            <a:pPr lvl="1"/>
            <a:r>
              <a:rPr lang="en-US" sz="1500" dirty="0"/>
              <a:t>list-style-position</a:t>
            </a:r>
          </a:p>
          <a:p>
            <a:pPr lvl="1"/>
            <a:r>
              <a:rPr lang="en-US" sz="1500" dirty="0"/>
              <a:t>list-style</a:t>
            </a:r>
          </a:p>
          <a:p>
            <a:pPr algn="just"/>
            <a:endParaRPr lang="en-US" sz="1650" dirty="0"/>
          </a:p>
          <a:p>
            <a:pPr marL="0" indent="0" algn="just">
              <a:buNone/>
            </a:pP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60569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list-style-type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list-style-type specifies the type of list-item marker in a list.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927" t="20037" r="30294" b="9927"/>
          <a:stretch/>
        </p:blipFill>
        <p:spPr>
          <a:xfrm>
            <a:off x="2773456" y="2037228"/>
            <a:ext cx="6242798" cy="39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2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list-style-type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651" t="17646" r="32879" b="5699"/>
          <a:stretch/>
        </p:blipFill>
        <p:spPr>
          <a:xfrm>
            <a:off x="1260663" y="857251"/>
            <a:ext cx="7543799" cy="51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1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max-height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max-height property is used to set the maximum height of an element.</a:t>
            </a:r>
          </a:p>
          <a:p>
            <a:pPr algn="just"/>
            <a:r>
              <a:rPr lang="en-US" sz="1500" dirty="0"/>
              <a:t>This prevents the value of the height property from becoming larger than max-height.</a:t>
            </a:r>
          </a:p>
          <a:p>
            <a:pPr algn="just"/>
            <a:r>
              <a:rPr lang="en-US" sz="1500" b="1" dirty="0"/>
              <a:t>Note:</a:t>
            </a:r>
            <a:r>
              <a:rPr lang="en-US" sz="1500" dirty="0"/>
              <a:t> The value of the max-height property overrides </a:t>
            </a:r>
            <a:r>
              <a:rPr lang="en-US" sz="1500" dirty="0">
                <a:hlinkClick r:id="rId2"/>
              </a:rPr>
              <a:t>height</a:t>
            </a:r>
            <a:r>
              <a:rPr lang="en-US" sz="1500" dirty="0"/>
              <a:t>. </a:t>
            </a:r>
          </a:p>
          <a:p>
            <a:pPr algn="just"/>
            <a:r>
              <a:rPr lang="en-US" sz="1500" dirty="0">
                <a:hlinkClick r:id="rId3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927" t="22242" r="35152" b="23162"/>
          <a:stretch/>
        </p:blipFill>
        <p:spPr>
          <a:xfrm>
            <a:off x="2692774" y="2803712"/>
            <a:ext cx="5506571" cy="31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list-style-image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list-style-image property replaces the list-item marker with an image.</a:t>
            </a:r>
          </a:p>
          <a:p>
            <a:pPr algn="just"/>
            <a:r>
              <a:rPr lang="en-US" sz="1500" b="1" dirty="0"/>
              <a:t>Note: </a:t>
            </a:r>
            <a:r>
              <a:rPr lang="en-US" sz="1500" dirty="0"/>
              <a:t>Always specify the </a:t>
            </a:r>
            <a:r>
              <a:rPr lang="en-US" sz="1500" b="1" dirty="0"/>
              <a:t>list-style-type</a:t>
            </a:r>
            <a:r>
              <a:rPr lang="en-US" sz="1500" dirty="0"/>
              <a:t> property in addition. This property is used if the image for some reason is unavailable.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720" t="20588" r="23887" b="30514"/>
          <a:stretch/>
        </p:blipFill>
        <p:spPr>
          <a:xfrm>
            <a:off x="2524673" y="2932300"/>
            <a:ext cx="6619327" cy="311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list-style-position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list-style-position property specifies if the list-item markers should appear inside or outside the content flow.</a:t>
            </a:r>
          </a:p>
          <a:p>
            <a:pPr algn="just"/>
            <a:endParaRPr lang="en-US" sz="1500" dirty="0"/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824" t="47794" r="64297" b="22610"/>
          <a:stretch/>
        </p:blipFill>
        <p:spPr>
          <a:xfrm>
            <a:off x="3892924" y="2299447"/>
            <a:ext cx="3751730" cy="34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2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list-style-position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824" t="21140" r="24920" b="29044"/>
          <a:stretch/>
        </p:blipFill>
        <p:spPr>
          <a:xfrm>
            <a:off x="1260664" y="1613646"/>
            <a:ext cx="7731440" cy="37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list-style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list-style shorthand property sets all the list properties in one declaration.</a:t>
            </a:r>
          </a:p>
          <a:p>
            <a:pPr algn="just"/>
            <a:r>
              <a:rPr lang="en-US" sz="1500" dirty="0"/>
              <a:t>The properties that can be set, are </a:t>
            </a:r>
            <a:r>
              <a:rPr lang="en-US" sz="1500" b="1" dirty="0"/>
              <a:t>(in order): list-style-type, list-style-position, list-style-image.</a:t>
            </a:r>
          </a:p>
          <a:p>
            <a:pPr algn="just"/>
            <a:r>
              <a:rPr lang="en-US" sz="1500" dirty="0"/>
              <a:t>If one of the values above are missing, e.g. "</a:t>
            </a:r>
            <a:r>
              <a:rPr lang="en-US" sz="1500" dirty="0" err="1"/>
              <a:t>list-style:circle</a:t>
            </a:r>
            <a:r>
              <a:rPr lang="en-US" sz="1500" dirty="0"/>
              <a:t> inside;", the default value for the missing property will be inserted, if any.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27" t="36581" r="20476" b="13786"/>
          <a:stretch/>
        </p:blipFill>
        <p:spPr>
          <a:xfrm>
            <a:off x="2592762" y="3746687"/>
            <a:ext cx="6444503" cy="291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368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Layout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</a:rPr>
              <a:t> Display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algn="just"/>
            <a:r>
              <a:rPr lang="en-US" sz="1650" dirty="0"/>
              <a:t>The display property is the most important CSS property for controlling layout.</a:t>
            </a:r>
          </a:p>
          <a:p>
            <a:pPr algn="just"/>
            <a:r>
              <a:rPr lang="en-US" sz="1650" dirty="0"/>
              <a:t>The display property specifies if/how an element is displayed.</a:t>
            </a:r>
          </a:p>
          <a:p>
            <a:pPr algn="just"/>
            <a:r>
              <a:rPr lang="en-US" sz="1650" dirty="0"/>
              <a:t>Every HTML element has a default display value depending on what type of element it is. The default display value for most elements is block or inline. </a:t>
            </a:r>
          </a:p>
          <a:p>
            <a:pPr algn="just"/>
            <a:endParaRPr lang="en-US" sz="1650" dirty="0">
              <a:hlinkClick r:id="rId2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22418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368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Layout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</a:rPr>
              <a:t> Display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algn="just"/>
            <a:endParaRPr lang="en-US" sz="1650" dirty="0">
              <a:hlinkClick r:id="rId2" action="ppaction://hlinkf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147" t="21140" r="16446" b="35495"/>
          <a:stretch/>
        </p:blipFill>
        <p:spPr>
          <a:xfrm>
            <a:off x="984967" y="1956547"/>
            <a:ext cx="7920348" cy="29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0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368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Layout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</a:rPr>
              <a:t> Display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algn="just"/>
            <a:endParaRPr lang="en-US" sz="1650" dirty="0">
              <a:hlinkClick r:id="rId2" action="ppaction://hlinkfi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832" t="23274" r="17030" b="28778"/>
          <a:stretch/>
        </p:blipFill>
        <p:spPr>
          <a:xfrm>
            <a:off x="753429" y="1809181"/>
            <a:ext cx="8161972" cy="33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368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Layout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</a:rPr>
              <a:t> Display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algn="just"/>
            <a:r>
              <a:rPr lang="en-US" sz="1650" dirty="0"/>
              <a:t>Example, </a:t>
            </a:r>
          </a:p>
          <a:p>
            <a:pPr marL="300038" lvl="1" indent="0" algn="just">
              <a:buNone/>
            </a:pPr>
            <a:r>
              <a:rPr lang="en-US" sz="1800" dirty="0"/>
              <a:t>li {</a:t>
            </a:r>
          </a:p>
          <a:p>
            <a:pPr marL="300038" lvl="1" indent="0" algn="just">
              <a:buNone/>
            </a:pPr>
            <a:r>
              <a:rPr lang="en-US" sz="1800" dirty="0"/>
              <a:t>    display: inline;</a:t>
            </a:r>
          </a:p>
          <a:p>
            <a:pPr marL="300038" lvl="1" indent="0" algn="just">
              <a:buNone/>
            </a:pPr>
            <a:r>
              <a:rPr lang="en-US" sz="1800" dirty="0"/>
              <a:t>}</a:t>
            </a:r>
          </a:p>
          <a:p>
            <a:pPr algn="just"/>
            <a:endParaRPr lang="en-US" sz="1650" dirty="0"/>
          </a:p>
          <a:p>
            <a:pPr algn="just"/>
            <a:r>
              <a:rPr lang="en-US" sz="1650" b="1" dirty="0"/>
              <a:t>Hide an Element - </a:t>
            </a:r>
            <a:r>
              <a:rPr lang="en-US" sz="1650" b="1" dirty="0" err="1"/>
              <a:t>display:none</a:t>
            </a:r>
            <a:r>
              <a:rPr lang="en-US" sz="1650" b="1" dirty="0"/>
              <a:t> or </a:t>
            </a:r>
            <a:r>
              <a:rPr lang="en-US" sz="1650" b="1" dirty="0" err="1"/>
              <a:t>visibility:hidden</a:t>
            </a:r>
            <a:r>
              <a:rPr lang="en-US" sz="1650" b="1" dirty="0"/>
              <a:t>?</a:t>
            </a:r>
          </a:p>
          <a:p>
            <a:pPr algn="just"/>
            <a:r>
              <a:rPr lang="en-US" sz="1650" dirty="0">
                <a:hlinkClick r:id="rId2" action="ppaction://hlinkfile"/>
              </a:rPr>
              <a:t>Example</a:t>
            </a:r>
            <a:endParaRPr lang="en-US" sz="1650" dirty="0"/>
          </a:p>
          <a:p>
            <a:pPr marL="300038" lvl="1" indent="0" algn="just">
              <a:buNone/>
            </a:pPr>
            <a:r>
              <a:rPr lang="en-US" sz="1800" dirty="0"/>
              <a:t>h1.hidden {</a:t>
            </a:r>
          </a:p>
          <a:p>
            <a:pPr marL="300038" lvl="1" indent="0" algn="just">
              <a:buNone/>
            </a:pPr>
            <a:r>
              <a:rPr lang="en-US" sz="1800" dirty="0"/>
              <a:t>    visibility: hidden;</a:t>
            </a:r>
          </a:p>
          <a:p>
            <a:pPr marL="300038" lvl="1" indent="0" algn="just">
              <a:buNone/>
            </a:pPr>
            <a:r>
              <a:rPr lang="en-US" sz="1800" dirty="0"/>
              <a:t>}</a:t>
            </a:r>
          </a:p>
          <a:p>
            <a:pPr algn="just"/>
            <a:endParaRPr lang="en-US" sz="1650" dirty="0"/>
          </a:p>
          <a:p>
            <a:pPr algn="just"/>
            <a:endParaRPr lang="en-US" sz="1650" dirty="0">
              <a:hlinkClick r:id="rId3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388813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454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Layout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</a:rPr>
              <a:t> Display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algn="just"/>
            <a:endParaRPr lang="en-US" sz="1650" dirty="0">
              <a:hlinkClick r:id="rId2" action="ppaction://hlinkfile"/>
            </a:endParaRPr>
          </a:p>
          <a:p>
            <a:pPr algn="just"/>
            <a:endParaRPr lang="en-US" sz="16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937" t="21969" r="23742" b="10681"/>
          <a:stretch/>
        </p:blipFill>
        <p:spPr>
          <a:xfrm>
            <a:off x="1154312" y="1956547"/>
            <a:ext cx="7905467" cy="42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454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Layout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</a:rPr>
              <a:t> Display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algn="just"/>
            <a:endParaRPr lang="en-US" sz="1650" dirty="0">
              <a:hlinkClick r:id="rId2" action="ppaction://hlinkfile"/>
            </a:endParaRPr>
          </a:p>
          <a:p>
            <a:pPr algn="just"/>
            <a:endParaRPr lang="en-US" sz="16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3" t="20663" r="29301" b="10868"/>
          <a:stretch/>
        </p:blipFill>
        <p:spPr>
          <a:xfrm>
            <a:off x="1228299" y="1696588"/>
            <a:ext cx="6980830" cy="430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max-width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max-width property is used to set the maximum width of an element.</a:t>
            </a:r>
          </a:p>
          <a:p>
            <a:pPr algn="just"/>
            <a:r>
              <a:rPr lang="en-US" sz="1500" dirty="0"/>
              <a:t>This prevents the value of the width property from becoming larger than max-width.</a:t>
            </a:r>
          </a:p>
          <a:p>
            <a:pPr algn="just"/>
            <a:r>
              <a:rPr lang="en-US" sz="1500" b="1" dirty="0"/>
              <a:t>Note:</a:t>
            </a:r>
            <a:r>
              <a:rPr lang="en-US" sz="1500" dirty="0"/>
              <a:t> The value of the max-width property overrides </a:t>
            </a:r>
            <a:r>
              <a:rPr lang="en-US" sz="1500" dirty="0">
                <a:hlinkClick r:id="rId2"/>
              </a:rPr>
              <a:t>width</a:t>
            </a:r>
            <a:r>
              <a:rPr lang="en-US" sz="1500" dirty="0"/>
              <a:t>.  </a:t>
            </a:r>
          </a:p>
          <a:p>
            <a:pPr algn="just"/>
            <a:r>
              <a:rPr lang="en-US" sz="1500" dirty="0">
                <a:hlinkClick r:id="rId3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7623" t="24020" r="34965" b="21689"/>
          <a:stretch/>
        </p:blipFill>
        <p:spPr>
          <a:xfrm>
            <a:off x="3360762" y="2798070"/>
            <a:ext cx="5598994" cy="32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454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Table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algn="just"/>
            <a:r>
              <a:rPr lang="en-US" sz="1650" dirty="0">
                <a:hlinkClick r:id="rId2" action="ppaction://hlinkfile"/>
              </a:rPr>
              <a:t>Example</a:t>
            </a:r>
            <a:r>
              <a:rPr lang="en-US" sz="16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962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Table Borders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To specify table borders in CSS, use the border property.</a:t>
            </a:r>
          </a:p>
          <a:p>
            <a:pPr algn="just"/>
            <a:r>
              <a:rPr lang="en-US" sz="1500" dirty="0"/>
              <a:t>The example below specifies a black border for &lt;table&gt;, &lt;</a:t>
            </a:r>
            <a:r>
              <a:rPr lang="en-US" sz="1500" dirty="0" err="1"/>
              <a:t>th</a:t>
            </a:r>
            <a:r>
              <a:rPr lang="en-US" sz="1500" dirty="0"/>
              <a:t>&gt;, and &lt;td&gt; elements:</a:t>
            </a:r>
          </a:p>
          <a:p>
            <a:pPr algn="just"/>
            <a:endParaRPr lang="en-US" sz="1500" dirty="0">
              <a:hlinkClick r:id="rId2" action="ppaction://hlinkfile"/>
            </a:endParaRP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064" t="33272" r="61610" b="50735"/>
          <a:stretch/>
        </p:blipFill>
        <p:spPr>
          <a:xfrm>
            <a:off x="3227293" y="2733114"/>
            <a:ext cx="4248809" cy="19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Collapse Borders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</a:t>
            </a:r>
            <a:r>
              <a:rPr lang="en-US" sz="1500" b="1" dirty="0">
                <a:solidFill>
                  <a:srgbClr val="FF0000"/>
                </a:solidFill>
              </a:rPr>
              <a:t>border-collapse </a:t>
            </a:r>
            <a:r>
              <a:rPr lang="en-US" sz="1500" dirty="0"/>
              <a:t>property sets whether the table borders are collapsed into a single border or separated:</a:t>
            </a:r>
          </a:p>
          <a:p>
            <a:pPr algn="just"/>
            <a:endParaRPr lang="en-US" sz="1500" dirty="0">
              <a:hlinkClick r:id="rId2" action="ppaction://hlinkfile"/>
            </a:endParaRP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8444" t="31618" r="60990" b="42095"/>
          <a:stretch/>
        </p:blipFill>
        <p:spPr>
          <a:xfrm>
            <a:off x="2884394" y="2304489"/>
            <a:ext cx="4054288" cy="29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Horizontal Text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text-align property sets the horizontal alignment, like left, right, or center.</a:t>
            </a:r>
          </a:p>
          <a:p>
            <a:pPr algn="just"/>
            <a:r>
              <a:rPr lang="en-US" sz="1500" dirty="0"/>
              <a:t>By </a:t>
            </a:r>
            <a:r>
              <a:rPr lang="en-US" sz="1500" b="1" dirty="0"/>
              <a:t>default</a:t>
            </a:r>
            <a:r>
              <a:rPr lang="en-US" sz="1500" dirty="0"/>
              <a:t>, the text in </a:t>
            </a:r>
            <a:r>
              <a:rPr lang="en-US" sz="1500" b="1" dirty="0"/>
              <a:t>&lt;</a:t>
            </a:r>
            <a:r>
              <a:rPr lang="en-US" sz="1500" b="1" dirty="0" err="1"/>
              <a:t>th</a:t>
            </a:r>
            <a:r>
              <a:rPr lang="en-US" sz="1500" b="1" dirty="0"/>
              <a:t>&gt;</a:t>
            </a:r>
            <a:r>
              <a:rPr lang="en-US" sz="1500" dirty="0"/>
              <a:t> elements are center-aligned and the text in </a:t>
            </a:r>
            <a:r>
              <a:rPr lang="en-US" sz="1500" b="1" dirty="0"/>
              <a:t>&lt;td&gt;</a:t>
            </a:r>
            <a:r>
              <a:rPr lang="en-US" sz="1500" dirty="0"/>
              <a:t> elements are </a:t>
            </a:r>
            <a:r>
              <a:rPr lang="en-US" sz="1500" b="1" dirty="0"/>
              <a:t>left-aligned</a:t>
            </a:r>
            <a:r>
              <a:rPr lang="en-US" sz="1500" dirty="0"/>
              <a:t>.</a:t>
            </a:r>
          </a:p>
          <a:p>
            <a:pPr algn="just"/>
            <a:r>
              <a:rPr lang="en-US" sz="1500" dirty="0"/>
              <a:t>The following example left-aligns the text in &lt;</a:t>
            </a:r>
            <a:r>
              <a:rPr lang="en-US" sz="1500" dirty="0" err="1"/>
              <a:t>th</a:t>
            </a:r>
            <a:r>
              <a:rPr lang="en-US" sz="1500" dirty="0"/>
              <a:t>&gt; elements: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857" t="39155" r="65434" b="43749"/>
          <a:stretch/>
        </p:blipFill>
        <p:spPr>
          <a:xfrm>
            <a:off x="3209644" y="3471022"/>
            <a:ext cx="2954992" cy="180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Vertical Text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vertical-align property sets the vertical alignment, like top, bottom, or middle.</a:t>
            </a:r>
          </a:p>
          <a:p>
            <a:pPr algn="just"/>
            <a:r>
              <a:rPr lang="en-US" sz="1500" dirty="0"/>
              <a:t>By </a:t>
            </a:r>
            <a:r>
              <a:rPr lang="en-US" sz="1500" b="1" dirty="0"/>
              <a:t>default</a:t>
            </a:r>
            <a:r>
              <a:rPr lang="en-US" sz="1500" dirty="0"/>
              <a:t>, the vertical alignment of text in a table is </a:t>
            </a:r>
            <a:r>
              <a:rPr lang="en-US" sz="1500" b="1" dirty="0"/>
              <a:t>middle </a:t>
            </a:r>
            <a:r>
              <a:rPr lang="en-US" sz="1500" dirty="0"/>
              <a:t>(for both &lt;</a:t>
            </a:r>
            <a:r>
              <a:rPr lang="en-US" sz="1500" dirty="0" err="1"/>
              <a:t>th</a:t>
            </a:r>
            <a:r>
              <a:rPr lang="en-US" sz="1500" dirty="0"/>
              <a:t>&gt; and &lt;td&gt; elements).</a:t>
            </a:r>
          </a:p>
          <a:p>
            <a:pPr algn="just"/>
            <a:r>
              <a:rPr lang="en-US" sz="1500" dirty="0"/>
              <a:t>The following example sets the vertical text alignment to bottom for &lt;td&gt; elements: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777" t="49021" r="62657" b="31203"/>
          <a:stretch/>
        </p:blipFill>
        <p:spPr>
          <a:xfrm>
            <a:off x="3113246" y="3746687"/>
            <a:ext cx="3104163" cy="18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Table Padding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To control the space between the border and content in a table, use the padding property on &lt;td&gt; and &lt;</a:t>
            </a:r>
            <a:r>
              <a:rPr lang="en-US" sz="1500" dirty="0" err="1"/>
              <a:t>th</a:t>
            </a:r>
            <a:r>
              <a:rPr lang="en-US" sz="1500" dirty="0"/>
              <a:t>&gt; elements: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777" t="50140" r="67797" b="32696"/>
          <a:stretch/>
        </p:blipFill>
        <p:spPr>
          <a:xfrm>
            <a:off x="3068613" y="2634871"/>
            <a:ext cx="2794380" cy="20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Table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example below specifies the color of the borders, and the text and background color of &lt;</a:t>
            </a:r>
            <a:r>
              <a:rPr lang="en-US" sz="1500" dirty="0" err="1"/>
              <a:t>th</a:t>
            </a:r>
            <a:r>
              <a:rPr lang="en-US" sz="1500" dirty="0"/>
              <a:t>&gt; elements: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301" t="38200" r="61923" b="34748"/>
          <a:stretch/>
        </p:blipFill>
        <p:spPr>
          <a:xfrm>
            <a:off x="3060510" y="2576817"/>
            <a:ext cx="3471261" cy="28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454" y="1200150"/>
            <a:ext cx="7442947" cy="75639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Column related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454" y="1956547"/>
            <a:ext cx="7442947" cy="3923180"/>
          </a:xfrm>
        </p:spPr>
        <p:txBody>
          <a:bodyPr>
            <a:normAutofit/>
          </a:bodyPr>
          <a:lstStyle/>
          <a:p>
            <a:pPr algn="just"/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6749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column-width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column-width property specifies a suggested, optimal width for the columns.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148" t="23648" r="30350" b="29338"/>
          <a:stretch/>
        </p:blipFill>
        <p:spPr>
          <a:xfrm>
            <a:off x="2740473" y="2587104"/>
            <a:ext cx="5963137" cy="306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column-count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column-count property specifies the number of columns an element should be divided into.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38" t="22340" r="25315" b="24115"/>
          <a:stretch/>
        </p:blipFill>
        <p:spPr>
          <a:xfrm>
            <a:off x="2507777" y="2277846"/>
            <a:ext cx="6609141" cy="350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min-height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min-height property is used to set the minimum height of an element.</a:t>
            </a:r>
          </a:p>
          <a:p>
            <a:pPr algn="just"/>
            <a:r>
              <a:rPr lang="en-US" sz="1500" dirty="0"/>
              <a:t>This prevents the value of the height property from becoming smaller than min-height.</a:t>
            </a:r>
          </a:p>
          <a:p>
            <a:pPr algn="just"/>
            <a:r>
              <a:rPr lang="en-US" sz="1500" b="1" dirty="0"/>
              <a:t>Note:</a:t>
            </a:r>
            <a:r>
              <a:rPr lang="en-US" sz="1500" dirty="0"/>
              <a:t> The value of the min-height property overrides both </a:t>
            </a:r>
            <a:r>
              <a:rPr lang="en-US" sz="1500" dirty="0">
                <a:hlinkClick r:id="rId2"/>
              </a:rPr>
              <a:t>max-height</a:t>
            </a:r>
            <a:r>
              <a:rPr lang="en-US" sz="1500" dirty="0"/>
              <a:t> and </a:t>
            </a:r>
            <a:r>
              <a:rPr lang="en-US" sz="1500" dirty="0">
                <a:hlinkClick r:id="rId3"/>
              </a:rPr>
              <a:t>height</a:t>
            </a:r>
            <a:r>
              <a:rPr lang="en-US" sz="1500" dirty="0"/>
              <a:t>.  </a:t>
            </a:r>
          </a:p>
          <a:p>
            <a:pPr algn="just"/>
            <a:r>
              <a:rPr lang="en-US" sz="1500" dirty="0">
                <a:hlinkClick r:id="rId4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7518" t="21223" r="34546" b="31762"/>
          <a:stretch/>
        </p:blipFill>
        <p:spPr>
          <a:xfrm>
            <a:off x="3336877" y="2965828"/>
            <a:ext cx="5503805" cy="30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8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columns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columns property is a shorthand property for setting column-width and column-count.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623" t="20476" r="21119" b="28218"/>
          <a:stretch/>
        </p:blipFill>
        <p:spPr>
          <a:xfrm>
            <a:off x="2487304" y="2462092"/>
            <a:ext cx="6569259" cy="309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column-gap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column-gap property specifies the gap between the columns.</a:t>
            </a:r>
          </a:p>
          <a:p>
            <a:pPr algn="just"/>
            <a:r>
              <a:rPr lang="en-US" sz="1500" b="1" dirty="0"/>
              <a:t>Note:</a:t>
            </a:r>
            <a:r>
              <a:rPr lang="en-US" sz="1500" dirty="0"/>
              <a:t> If there is a column-rule between columns, it will appear in the middle of the gap.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623" t="22714" r="25525" b="26726"/>
          <a:stretch/>
        </p:blipFill>
        <p:spPr>
          <a:xfrm>
            <a:off x="2579428" y="2546161"/>
            <a:ext cx="6346208" cy="31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column-fill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column-fill property specifies how to fill columns, balanced or not.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518" t="27939" r="19337" b="26352"/>
          <a:stretch/>
        </p:blipFill>
        <p:spPr>
          <a:xfrm>
            <a:off x="1373258" y="2361915"/>
            <a:ext cx="7671018" cy="31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column-rule-color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column-rule-color property specifies the color of the rule between columns.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413" t="25699" r="25000" b="29151"/>
          <a:stretch/>
        </p:blipFill>
        <p:spPr>
          <a:xfrm>
            <a:off x="1422779" y="2508153"/>
            <a:ext cx="7011537" cy="30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0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column-rule-style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column-rule-style property specifies the style of the rule between columns.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043" t="18423" r="21224" b="68330"/>
          <a:stretch/>
        </p:blipFill>
        <p:spPr>
          <a:xfrm>
            <a:off x="1260663" y="2863471"/>
            <a:ext cx="7595987" cy="93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6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column-rule-style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937" t="17490" r="24686" b="4897"/>
          <a:stretch/>
        </p:blipFill>
        <p:spPr>
          <a:xfrm>
            <a:off x="1260662" y="1613646"/>
            <a:ext cx="6498090" cy="438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column-rule-width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column-rule-width property specifies the width of the rule between columns.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43" t="25886" r="31294" b="14226"/>
          <a:stretch/>
        </p:blipFill>
        <p:spPr>
          <a:xfrm>
            <a:off x="2510185" y="2269793"/>
            <a:ext cx="6193425" cy="37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8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column-rule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column-rule property is a shorthand property for setting all the column-rule-* properties.</a:t>
            </a:r>
          </a:p>
          <a:p>
            <a:pPr algn="just"/>
            <a:r>
              <a:rPr lang="en-US" sz="1500" dirty="0"/>
              <a:t>The column-rule property sets the width, style, and color of the rule between columns</a:t>
            </a:r>
          </a:p>
          <a:p>
            <a:pPr algn="just"/>
            <a:r>
              <a:rPr lang="en-US" sz="1500" dirty="0">
                <a:hlinkClick r:id="rId2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728" t="29991" r="21854" b="18330"/>
          <a:stretch/>
        </p:blipFill>
        <p:spPr>
          <a:xfrm>
            <a:off x="2224406" y="3188684"/>
            <a:ext cx="6662079" cy="34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http://www.w3schools.com/cssref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453" y="3161740"/>
            <a:ext cx="7442947" cy="756397"/>
          </a:xfrm>
        </p:spPr>
        <p:txBody>
          <a:bodyPr/>
          <a:lstStyle/>
          <a:p>
            <a:pPr algn="ctr"/>
            <a:r>
              <a:rPr lang="en-US" i="1" dirty="0" smtClean="0"/>
              <a:t>Thank You…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069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min-width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 The min-width property is used to set the minimum width of an element.</a:t>
            </a:r>
          </a:p>
          <a:p>
            <a:pPr algn="just"/>
            <a:r>
              <a:rPr lang="en-US" sz="1500" dirty="0"/>
              <a:t>This prevents the value of the width property from becoming smaller than min-width.</a:t>
            </a:r>
          </a:p>
          <a:p>
            <a:pPr algn="just"/>
            <a:r>
              <a:rPr lang="en-US" sz="1500" b="1" dirty="0"/>
              <a:t>Note:</a:t>
            </a:r>
            <a:r>
              <a:rPr lang="en-US" sz="1500" dirty="0"/>
              <a:t> The value of the min-width property overrides both </a:t>
            </a:r>
            <a:r>
              <a:rPr lang="en-US" sz="1500" dirty="0">
                <a:hlinkClick r:id="rId2"/>
              </a:rPr>
              <a:t>max-width</a:t>
            </a:r>
            <a:r>
              <a:rPr lang="en-US" sz="1500" dirty="0"/>
              <a:t> and </a:t>
            </a:r>
            <a:r>
              <a:rPr lang="en-US" sz="1500" dirty="0">
                <a:hlinkClick r:id="rId3"/>
              </a:rPr>
              <a:t>width</a:t>
            </a:r>
            <a:r>
              <a:rPr lang="en-US" sz="1500" dirty="0"/>
              <a:t>.</a:t>
            </a:r>
          </a:p>
          <a:p>
            <a:pPr algn="just"/>
            <a:r>
              <a:rPr lang="en-US" sz="1500" dirty="0">
                <a:hlinkClick r:id="rId4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7728" t="26073" r="35490" b="26913"/>
          <a:stretch/>
        </p:blipFill>
        <p:spPr>
          <a:xfrm>
            <a:off x="2896738" y="2853235"/>
            <a:ext cx="5527343" cy="31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663" y="988361"/>
            <a:ext cx="7442947" cy="625287"/>
          </a:xfrm>
        </p:spPr>
        <p:txBody>
          <a:bodyPr>
            <a:normAutofit/>
          </a:bodyPr>
          <a:lstStyle/>
          <a:p>
            <a:r>
              <a:rPr lang="en-US" sz="3000" dirty="0"/>
              <a:t>width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63" y="1613647"/>
            <a:ext cx="7442947" cy="4266080"/>
          </a:xfrm>
        </p:spPr>
        <p:txBody>
          <a:bodyPr>
            <a:normAutofit/>
          </a:bodyPr>
          <a:lstStyle/>
          <a:p>
            <a:pPr algn="just"/>
            <a:r>
              <a:rPr lang="en-US" sz="1500" dirty="0"/>
              <a:t>The width property sets the width of an element.</a:t>
            </a:r>
          </a:p>
          <a:p>
            <a:pPr algn="just"/>
            <a:r>
              <a:rPr lang="en-US" sz="1500" b="1" dirty="0"/>
              <a:t>Note:</a:t>
            </a:r>
            <a:r>
              <a:rPr lang="en-US" sz="1500" dirty="0"/>
              <a:t> The width property does not include padding, borders, or margins; it sets the width of the area inside the padding, border, and margin of the element!</a:t>
            </a:r>
          </a:p>
          <a:p>
            <a:pPr algn="just"/>
            <a:r>
              <a:rPr lang="en-US" sz="1500" b="1" dirty="0"/>
              <a:t>Note:</a:t>
            </a:r>
            <a:r>
              <a:rPr lang="en-US" sz="1500" dirty="0"/>
              <a:t> The </a:t>
            </a:r>
            <a:r>
              <a:rPr lang="en-US" sz="1500" dirty="0">
                <a:hlinkClick r:id="rId2"/>
              </a:rPr>
              <a:t>min-width</a:t>
            </a:r>
            <a:r>
              <a:rPr lang="en-US" sz="1500" dirty="0"/>
              <a:t> and </a:t>
            </a:r>
            <a:r>
              <a:rPr lang="en-US" sz="1500" dirty="0">
                <a:hlinkClick r:id="rId3"/>
              </a:rPr>
              <a:t>max-width</a:t>
            </a:r>
            <a:r>
              <a:rPr lang="en-US" sz="1500" dirty="0"/>
              <a:t> properties override width.</a:t>
            </a:r>
          </a:p>
          <a:p>
            <a:pPr algn="just"/>
            <a:r>
              <a:rPr lang="en-US" sz="1500" dirty="0">
                <a:hlinkClick r:id="rId4" action="ppaction://hlinkfile"/>
              </a:rPr>
              <a:t>Example</a:t>
            </a:r>
            <a:endParaRPr lang="en-US" sz="1500" dirty="0"/>
          </a:p>
          <a:p>
            <a:pPr algn="just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7833" t="32229" r="35910" b="13293"/>
          <a:stretch/>
        </p:blipFill>
        <p:spPr>
          <a:xfrm>
            <a:off x="3111690" y="3011890"/>
            <a:ext cx="5591920" cy="29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 noChangeArrowheads="1"/>
          </p:cNvSpPr>
          <p:nvPr>
            <p:ph type="title"/>
          </p:nvPr>
        </p:nvSpPr>
        <p:spPr>
          <a:xfrm>
            <a:off x="1485900" y="1123950"/>
            <a:ext cx="3143250" cy="461665"/>
          </a:xfrm>
          <a:noFill/>
        </p:spPr>
        <p:txBody>
          <a:bodyPr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CSS: Box Model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543050"/>
            <a:ext cx="6400800" cy="4343400"/>
          </a:xfrm>
        </p:spPr>
        <p:txBody>
          <a:bodyPr/>
          <a:lstStyle/>
          <a:p>
            <a:pPr algn="just">
              <a:defRPr/>
            </a:pPr>
            <a:r>
              <a:rPr lang="en-US" sz="1800" dirty="0">
                <a:latin typeface="Bookman Old Style" panose="02050604050505020204" pitchFamily="18" charset="0"/>
              </a:rPr>
              <a:t>All HTML elements can be considered as boxes. In CSS, the term "box model" is used when talking about design and layout.</a:t>
            </a:r>
          </a:p>
          <a:p>
            <a:pPr marL="0" indent="0" algn="just">
              <a:buNone/>
              <a:defRPr/>
            </a:pPr>
            <a:endParaRPr lang="en-US" sz="1800" dirty="0">
              <a:latin typeface="Bookman Old Style" panose="02050604050505020204" pitchFamily="18" charset="0"/>
            </a:endParaRPr>
          </a:p>
          <a:p>
            <a:pPr algn="just">
              <a:defRPr/>
            </a:pPr>
            <a:r>
              <a:rPr lang="en-US" sz="1800" dirty="0">
                <a:latin typeface="Bookman Old Style" panose="02050604050505020204" pitchFamily="18" charset="0"/>
              </a:rPr>
              <a:t>The CSS box model is essentially a box that wraps around HTML elements, and it consists of: margins, borders, padding, and the actual content.</a:t>
            </a:r>
          </a:p>
          <a:p>
            <a:pPr algn="just">
              <a:defRPr/>
            </a:pPr>
            <a:endParaRPr lang="en-US" sz="1800" dirty="0">
              <a:latin typeface="Bookman Old Style" panose="02050604050505020204" pitchFamily="18" charset="0"/>
            </a:endParaRPr>
          </a:p>
          <a:p>
            <a:pPr algn="just">
              <a:defRPr/>
            </a:pPr>
            <a:r>
              <a:rPr lang="en-US" sz="1800" dirty="0">
                <a:latin typeface="Bookman Old Style" panose="02050604050505020204" pitchFamily="18" charset="0"/>
              </a:rPr>
              <a:t>The box model allows us to add a border around elements, and to define space between elements.</a:t>
            </a:r>
          </a:p>
          <a:p>
            <a:pPr algn="just">
              <a:defRPr/>
            </a:pPr>
            <a:endParaRPr lang="en-US" sz="1800" dirty="0">
              <a:latin typeface="Bookman Old Style" panose="02050604050505020204" pitchFamily="18" charset="0"/>
            </a:endParaRPr>
          </a:p>
          <a:p>
            <a:pPr algn="just">
              <a:defRPr/>
            </a:pPr>
            <a:r>
              <a:rPr lang="en-US" sz="1800" dirty="0">
                <a:latin typeface="Bookman Old Style" panose="02050604050505020204" pitchFamily="18" charset="0"/>
              </a:rPr>
              <a:t>The image In next slide illustrates the box model:</a:t>
            </a:r>
          </a:p>
          <a:p>
            <a:pPr marL="0" indent="0" algn="just">
              <a:buNone/>
              <a:defRPr/>
            </a:pPr>
            <a:endParaRPr lang="en-US" sz="1800" dirty="0">
              <a:latin typeface="Bookman Old Style" panose="02050604050505020204" pitchFamily="18" charset="0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143001" y="707209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350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143001" y="878659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5217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387</TotalTime>
  <Words>1933</Words>
  <Application>Microsoft Office PowerPoint</Application>
  <PresentationFormat>On-screen Show (4:3)</PresentationFormat>
  <Paragraphs>275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Bookman Old Style</vt:lpstr>
      <vt:lpstr>Century Gothic</vt:lpstr>
      <vt:lpstr>Wingdings</vt:lpstr>
      <vt:lpstr>Wingdings 3</vt:lpstr>
      <vt:lpstr>Wisp</vt:lpstr>
      <vt:lpstr>CSS Properties</vt:lpstr>
      <vt:lpstr>Dimension Properties</vt:lpstr>
      <vt:lpstr>height property</vt:lpstr>
      <vt:lpstr>max-height property</vt:lpstr>
      <vt:lpstr>max-width property</vt:lpstr>
      <vt:lpstr>min-height property</vt:lpstr>
      <vt:lpstr>min-width property</vt:lpstr>
      <vt:lpstr>width property</vt:lpstr>
      <vt:lpstr>CSS: Box Model</vt:lpstr>
      <vt:lpstr>CSS: Box Model (contd…)</vt:lpstr>
      <vt:lpstr>CSS: Box Model (contd…)</vt:lpstr>
      <vt:lpstr>CSS: Box Model (contd…)</vt:lpstr>
      <vt:lpstr>CSS: Box Model (contd…)</vt:lpstr>
      <vt:lpstr>Margins Properties</vt:lpstr>
      <vt:lpstr>margin-bottom property</vt:lpstr>
      <vt:lpstr>margin-left property</vt:lpstr>
      <vt:lpstr>margin-right property</vt:lpstr>
      <vt:lpstr>margin-top property</vt:lpstr>
      <vt:lpstr>margin property</vt:lpstr>
      <vt:lpstr>margin property</vt:lpstr>
      <vt:lpstr>Padding Properties</vt:lpstr>
      <vt:lpstr>padding-bottom Property</vt:lpstr>
      <vt:lpstr>padding-left Property</vt:lpstr>
      <vt:lpstr>padding-right Property</vt:lpstr>
      <vt:lpstr>padding-top Property</vt:lpstr>
      <vt:lpstr>padding Property</vt:lpstr>
      <vt:lpstr>padding Property</vt:lpstr>
      <vt:lpstr>Outline Properties</vt:lpstr>
      <vt:lpstr>Outline Properties</vt:lpstr>
      <vt:lpstr>outline-color Property</vt:lpstr>
      <vt:lpstr>outline-offset Property</vt:lpstr>
      <vt:lpstr>outline-style Property</vt:lpstr>
      <vt:lpstr>outline-style Property</vt:lpstr>
      <vt:lpstr>outline-width Property</vt:lpstr>
      <vt:lpstr>outline Property</vt:lpstr>
      <vt:lpstr>outline Property</vt:lpstr>
      <vt:lpstr>List Properties</vt:lpstr>
      <vt:lpstr>list-style-type Property</vt:lpstr>
      <vt:lpstr>list-style-type Property</vt:lpstr>
      <vt:lpstr>list-style-image Property</vt:lpstr>
      <vt:lpstr>list-style-position Property</vt:lpstr>
      <vt:lpstr>list-style-position Property</vt:lpstr>
      <vt:lpstr>list-style Property</vt:lpstr>
      <vt:lpstr>Layout  Display Properties</vt:lpstr>
      <vt:lpstr>Layout  Display Properties</vt:lpstr>
      <vt:lpstr>Layout  Display Properties</vt:lpstr>
      <vt:lpstr>Layout  Display Properties</vt:lpstr>
      <vt:lpstr>Layout  Display Properties</vt:lpstr>
      <vt:lpstr>Layout  Display Properties</vt:lpstr>
      <vt:lpstr>Table Properties</vt:lpstr>
      <vt:lpstr>Table Borders</vt:lpstr>
      <vt:lpstr>Collapse Borders</vt:lpstr>
      <vt:lpstr>Horizontal Text Alignment</vt:lpstr>
      <vt:lpstr>Vertical Text Alignment</vt:lpstr>
      <vt:lpstr>Table Padding</vt:lpstr>
      <vt:lpstr>Table Color</vt:lpstr>
      <vt:lpstr>Column related properties</vt:lpstr>
      <vt:lpstr>column-width Property</vt:lpstr>
      <vt:lpstr>column-count Property</vt:lpstr>
      <vt:lpstr>columns Property</vt:lpstr>
      <vt:lpstr>column-gap Property</vt:lpstr>
      <vt:lpstr>column-fill Property</vt:lpstr>
      <vt:lpstr>column-rule-color Property</vt:lpstr>
      <vt:lpstr>column-rule-style Property</vt:lpstr>
      <vt:lpstr>column-rule-style Property</vt:lpstr>
      <vt:lpstr>column-rule-width Property</vt:lpstr>
      <vt:lpstr>column-rule Property</vt:lpstr>
      <vt:lpstr>References</vt:lpstr>
      <vt:lpstr>Thank You…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</dc:creator>
  <cp:lastModifiedBy>PRONAYA BHATTACHARYA</cp:lastModifiedBy>
  <cp:revision>269</cp:revision>
  <dcterms:created xsi:type="dcterms:W3CDTF">2015-08-13T06:44:29Z</dcterms:created>
  <dcterms:modified xsi:type="dcterms:W3CDTF">2020-02-13T06:06:50Z</dcterms:modified>
</cp:coreProperties>
</file>